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1"/>
  </p:notesMasterIdLst>
  <p:handoutMasterIdLst>
    <p:handoutMasterId r:id="rId42"/>
  </p:handoutMasterIdLst>
  <p:sldIdLst>
    <p:sldId id="546" r:id="rId4"/>
    <p:sldId id="547" r:id="rId5"/>
    <p:sldId id="564" r:id="rId6"/>
    <p:sldId id="548" r:id="rId7"/>
    <p:sldId id="534" r:id="rId8"/>
    <p:sldId id="569" r:id="rId9"/>
    <p:sldId id="535" r:id="rId10"/>
    <p:sldId id="533" r:id="rId11"/>
    <p:sldId id="565" r:id="rId12"/>
    <p:sldId id="484" r:id="rId13"/>
    <p:sldId id="542" r:id="rId14"/>
    <p:sldId id="549" r:id="rId15"/>
    <p:sldId id="537" r:id="rId16"/>
    <p:sldId id="550" r:id="rId17"/>
    <p:sldId id="551" r:id="rId18"/>
    <p:sldId id="568" r:id="rId19"/>
    <p:sldId id="570" r:id="rId20"/>
    <p:sldId id="566" r:id="rId21"/>
    <p:sldId id="558" r:id="rId22"/>
    <p:sldId id="553" r:id="rId23"/>
    <p:sldId id="536" r:id="rId24"/>
    <p:sldId id="554" r:id="rId25"/>
    <p:sldId id="539" r:id="rId26"/>
    <p:sldId id="555" r:id="rId27"/>
    <p:sldId id="567" r:id="rId28"/>
    <p:sldId id="559" r:id="rId29"/>
    <p:sldId id="560" r:id="rId30"/>
    <p:sldId id="540" r:id="rId31"/>
    <p:sldId id="561" r:id="rId32"/>
    <p:sldId id="562" r:id="rId33"/>
    <p:sldId id="545" r:id="rId34"/>
    <p:sldId id="563" r:id="rId35"/>
    <p:sldId id="571" r:id="rId36"/>
    <p:sldId id="517" r:id="rId37"/>
    <p:sldId id="531" r:id="rId38"/>
    <p:sldId id="47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79379" autoAdjust="0"/>
  </p:normalViewPr>
  <p:slideViewPr>
    <p:cSldViewPr>
      <p:cViewPr varScale="1">
        <p:scale>
          <a:sx n="54" d="100"/>
          <a:sy n="54" d="100"/>
        </p:scale>
        <p:origin x="268" y="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2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Generic classes are mostly</a:t>
            </a:r>
            <a:r>
              <a:rPr lang="en-GB" baseline="0" dirty="0"/>
              <a:t> used to create containers which can store unspecified types.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69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8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1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3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66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11759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78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 generified interfaces</a:t>
            </a:r>
            <a:r>
              <a:rPr lang="en-GB" baseline="0" dirty="0"/>
              <a:t> broaden the scope in which we can use them.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79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3503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48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1253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7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</a:t>
            </a:r>
            <a:r>
              <a:rPr lang="en-GB" baseline="0" dirty="0"/>
              <a:t> erasure basically means that information about type parameters is lost during runtime. This causes some problems as not being able to use T for creation of objects, arrays or checking if it is instance of some concrete type. Most of those have a workaround which is not so straightforward.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 parameter bounds are bounds on the type parameter which tells us its upper or lower bound. Bounds are created using the </a:t>
            </a:r>
            <a:r>
              <a:rPr lang="en-GB" b="1" dirty="0"/>
              <a:t>extends</a:t>
            </a:r>
            <a:r>
              <a:rPr lang="en-GB" dirty="0"/>
              <a:t> keyword.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76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Wildcards</a:t>
            </a:r>
            <a:r>
              <a:rPr lang="en-GB" baseline="0" dirty="0"/>
              <a:t> provide a simpler way of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61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50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3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300" baseline="0" dirty="0">
                <a:solidFill>
                  <a:schemeClr val="tx2">
                    <a:lumMod val="75000"/>
                  </a:schemeClr>
                </a:solidFill>
              </a:rPr>
              <a:t> are also known as Parametrized types or Template types</a:t>
            </a:r>
            <a:endParaRPr lang="en-US" sz="33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/>
              <a:t>allow defining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/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/>
              <a:t> that process data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/>
              <a:t> (generic) type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The class is instantiated (specialized) with different particular types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Example: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/>
              <a:t> </a:t>
            </a:r>
            <a:r>
              <a:rPr lang="en-US" sz="3100" dirty="0">
                <a:sym typeface="Wingdings" pitchFamily="2" charset="2"/>
              </a:rPr>
              <a:t>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>
                <a:sym typeface="Wingdings" pitchFamily="2" charset="2"/>
              </a:rPr>
              <a:t> 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>
                <a:sym typeface="Wingdings" pitchFamily="2" charset="2"/>
              </a:rPr>
              <a:t> 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>
                <a:sym typeface="Wingdings" pitchFamily="2" charset="2"/>
              </a:rPr>
              <a:t> 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300" dirty="0"/>
              <a:t>Generics are known as "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/>
              <a:t>" or "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/>
              <a:t>“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300" dirty="0"/>
              <a:t>Commonly used for</a:t>
            </a:r>
            <a:r>
              <a:rPr lang="en-US" sz="3300" baseline="0" dirty="0"/>
              <a:t> creation of different data structures.</a:t>
            </a:r>
            <a:endParaRPr lang="en-US" sz="3300" dirty="0"/>
          </a:p>
          <a:p>
            <a:pPr lvl="1">
              <a:lnSpc>
                <a:spcPct val="11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Java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12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35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example we</a:t>
            </a:r>
            <a:r>
              <a:rPr lang="en-US" baseline="0" dirty="0"/>
              <a:t> are creating an array list </a:t>
            </a:r>
            <a:r>
              <a:rPr lang="en-US" b="1" baseline="0" dirty="0"/>
              <a:t>of</a:t>
            </a:r>
            <a:r>
              <a:rPr lang="en-US" baseline="0" dirty="0"/>
              <a:t> integers. It is as we are substituting the type parameter T with Integer.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300" baseline="0" dirty="0">
                <a:solidFill>
                  <a:schemeClr val="tx2">
                    <a:lumMod val="75000"/>
                  </a:schemeClr>
                </a:solidFill>
              </a:rPr>
              <a:t> allow container classes to be effectively decoupled from the concrete type they are storing. This makes it possible to create a template class that works with every possible type.</a:t>
            </a:r>
            <a:endParaRPr lang="en-US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67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inclusion of &lt;&gt; makes the code to be self documenting</a:t>
            </a:r>
            <a:r>
              <a:rPr lang="en-GB" baseline="0" dirty="0"/>
              <a:t>, showing what a class is storing.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2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Generics</a:t>
            </a:r>
            <a:r>
              <a:rPr lang="en-GB" baseline="0" dirty="0"/>
              <a:t> add compile time type safety, which means that the programmer is protected from making some obvious mistakes like inserting incompatible type in a collection. This is done compile time, which means that this process if free in runtime.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6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55996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60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66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6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25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6.png"/><Relationship Id="rId2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788828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Generics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579812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GB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  <a:endPara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</p:grpSp>
      <p:pic>
        <p:nvPicPr>
          <p:cNvPr id="12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41" y="3429000"/>
            <a:ext cx="4641360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823461"/>
            <a:ext cx="11804822" cy="12110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dirty="0"/>
              <a:t>Provide more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sz="3300" dirty="0"/>
              <a:t> code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Generics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861561"/>
            <a:ext cx="11804822" cy="11348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dirty="0"/>
              <a:t>Generics add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type safety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Generics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887356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5969" cy="685800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Classes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1685891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861561"/>
            <a:ext cx="11804822" cy="11348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Mostly used as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Classes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6476585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665" y="1812472"/>
            <a:ext cx="11101494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4082" y="2274838"/>
            <a:ext cx="11249011" cy="230832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36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3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altLang="en-US" sz="3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element) { … }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7728744" y="1206103"/>
            <a:ext cx="3852068" cy="851297"/>
          </a:xfrm>
          <a:prstGeom prst="wedgeRoundRectCallout">
            <a:avLst>
              <a:gd name="adj1" fmla="val -48754"/>
              <a:gd name="adj2" fmla="val 725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162946" y="4042625"/>
            <a:ext cx="3603368" cy="851297"/>
          </a:xfrm>
          <a:prstGeom prst="wedgeRoundRectCallout">
            <a:avLst>
              <a:gd name="adj1" fmla="val -67434"/>
              <a:gd name="adj2" fmla="val -5972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812" y="1295400"/>
            <a:ext cx="11125200" cy="43048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4212" y="1516082"/>
            <a:ext cx="10277800" cy="3970318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Declare a list of type </a:t>
            </a:r>
            <a:r>
              <a:rPr lang="en-US" altLang="en-US" sz="2800" i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Declare a list of type string</a:t>
            </a:r>
            <a:b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i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8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800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114960" y="1590734"/>
            <a:ext cx="4012563" cy="851297"/>
          </a:xfrm>
          <a:prstGeom prst="wedgeRoundRectCallout">
            <a:avLst>
              <a:gd name="adj1" fmla="val -66470"/>
              <a:gd name="adj2" fmla="val 10381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replaced 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166544" y="5289352"/>
            <a:ext cx="4399868" cy="851297"/>
          </a:xfrm>
          <a:prstGeom prst="wedgeRoundRectCallout">
            <a:avLst>
              <a:gd name="adj1" fmla="val -53731"/>
              <a:gd name="adj2" fmla="val -8824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replaced 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during the instantiation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6927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58415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665" y="1812472"/>
            <a:ext cx="11101494" cy="32330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4082" y="2274838"/>
            <a:ext cx="11249011" cy="230832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3600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3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altLang="en-US" sz="3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element) { … }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4341812" y="838200"/>
            <a:ext cx="3852068" cy="1276945"/>
          </a:xfrm>
          <a:prstGeom prst="wedgeRoundRectCallout">
            <a:avLst>
              <a:gd name="adj1" fmla="val 37513"/>
              <a:gd name="adj2" fmla="val 6988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 parameters are defined using a single capital letter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162946" y="4042625"/>
            <a:ext cx="3603368" cy="851297"/>
          </a:xfrm>
          <a:prstGeom prst="wedgeRoundRectCallout">
            <a:avLst>
              <a:gd name="adj1" fmla="val -67434"/>
              <a:gd name="adj2" fmla="val -5972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abbreviation from Type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128679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8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Generics?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Generic Classes, Generic Interfaces, Generic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 Erasure, Type Parameter Bounds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Wildcards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26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5969" cy="685800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Interfaces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242618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823461"/>
            <a:ext cx="11804822" cy="12110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Generic Interfaces add flexibility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Interfaces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615710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5969" cy="685800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 t="-5555" b="-6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Methods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5009742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747261"/>
            <a:ext cx="11804822" cy="106273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Can take generic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and return generic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30742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5612" y="1676400"/>
            <a:ext cx="11277600" cy="35428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2133600"/>
            <a:ext cx="11001390" cy="2677656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value,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count;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genericList.add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(value);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3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236940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722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5969" cy="685800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 t="-5555" b="-6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Generics In Java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0993312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785361"/>
            <a:ext cx="11804822" cy="12872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Erasure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 in Java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96858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785361"/>
            <a:ext cx="11804822" cy="12872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Type Parameter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Bounds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 in Java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81937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#1066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1061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5612" y="1676400"/>
            <a:ext cx="11277600" cy="35428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2133600"/>
            <a:ext cx="11001390" cy="2677656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first.compareTo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(second) &lt;=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second;           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080544" y="1143000"/>
            <a:ext cx="3852068" cy="851297"/>
          </a:xfrm>
          <a:prstGeom prst="wedgeRoundRectCallout">
            <a:avLst>
              <a:gd name="adj1" fmla="val -47886"/>
              <a:gd name="adj2" fmla="val 6857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Bounds are created by the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extends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keyword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0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861561"/>
            <a:ext cx="11804822" cy="11348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Allow covariance and </a:t>
            </a:r>
            <a:r>
              <a:rPr lang="en-US" dirty="0" err="1"/>
              <a:t>contravariance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571121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 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812" y="1905000"/>
            <a:ext cx="11125200" cy="30856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0412" y="2438400"/>
            <a:ext cx="10696590" cy="193899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feed(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animals)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animals)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animal.feed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6272849" y="1784152"/>
            <a:ext cx="4012563" cy="425648"/>
          </a:xfrm>
          <a:prstGeom prst="wedgeRoundRectCallout">
            <a:avLst>
              <a:gd name="adj1" fmla="val -49518"/>
              <a:gd name="adj2" fmla="val 10119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replaced 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 Example (2)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812" y="1905000"/>
            <a:ext cx="11125200" cy="30856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0412" y="2438400"/>
            <a:ext cx="10696590" cy="1569660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addCatToList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i="1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list, </a:t>
            </a:r>
            <a:r>
              <a:rPr lang="en-US" altLang="en-US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Generic interfaces</a:t>
            </a:r>
            <a:r>
              <a:rPr lang="en-US" sz="3200" dirty="0"/>
              <a:t> allow defining flexible contracts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/>
              <a:t>Java Generics Specifics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Type Parameters, Bounds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Wildcards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836102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Advanced – Generics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49883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 </a:t>
            </a:r>
            <a:r>
              <a:rPr lang="en-GB" sz="2000" dirty="0"/>
              <a:t>Thinking in Java 4</a:t>
            </a:r>
            <a:r>
              <a:rPr lang="en-GB" sz="2000" baseline="30000" dirty="0"/>
              <a:t>th</a:t>
            </a:r>
            <a:r>
              <a:rPr lang="en-GB" sz="2000" dirty="0"/>
              <a:t> ed.</a:t>
            </a:r>
            <a:r>
              <a:rPr lang="en-US" sz="2000" dirty="0"/>
              <a:t>" book </a:t>
            </a:r>
            <a:r>
              <a:rPr lang="en-US" sz="2000" noProof="1"/>
              <a:t>by Bruce Eckel, </a:t>
            </a:r>
            <a:r>
              <a:rPr lang="en-GB" sz="2000" noProof="1"/>
              <a:t>Copyright © 2006 by Bruce Eckel</a:t>
            </a:r>
            <a:endParaRPr lang="en-US" sz="2000" dirty="0"/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5969" cy="6858000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Generics?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054226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785361"/>
            <a:ext cx="11804822" cy="12872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/>
              <a:t>allow defining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/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586575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665" y="2546824"/>
            <a:ext cx="11101494" cy="18568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270000">
              <a:schemeClr val="bg1"/>
            </a:inn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 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 err="1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2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1861344" y="3886200"/>
            <a:ext cx="3852068" cy="851297"/>
          </a:xfrm>
          <a:prstGeom prst="wedgeRoundRectCallout">
            <a:avLst>
              <a:gd name="adj1" fmla="val 1038"/>
              <a:gd name="adj2" fmla="val -8206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known as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Parameter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8069466" y="2684714"/>
            <a:ext cx="3603368" cy="425648"/>
          </a:xfrm>
          <a:prstGeom prst="wedgeRoundRectCallout">
            <a:avLst>
              <a:gd name="adj1" fmla="val 30"/>
              <a:gd name="adj2" fmla="val 1027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Parameter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2899661"/>
            <a:ext cx="11804822" cy="10586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dirty="0"/>
              <a:t>Allow processing data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/>
              <a:t> (generic) type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Generics?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21489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248401" y="2590800"/>
            <a:ext cx="11692023" cy="14396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300" dirty="0"/>
              <a:t> </a:t>
            </a:r>
            <a:r>
              <a:rPr lang="en-US" sz="3300" dirty="0">
                <a:sym typeface="Wingdings" pitchFamily="2" charset="2"/>
              </a:rPr>
              <a:t>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40341"/>
            <a:ext cx="9577597" cy="1110780"/>
          </a:xfrm>
        </p:spPr>
        <p:txBody>
          <a:bodyPr/>
          <a:lstStyle/>
          <a:p>
            <a:r>
              <a:rPr lang="en-US" dirty="0"/>
              <a:t>Generics 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69150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248401" y="2590800"/>
            <a:ext cx="11692023" cy="143967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List&lt;Integer&gt;</a:t>
            </a:r>
            <a:r>
              <a:rPr lang="en-US" sz="3300" dirty="0">
                <a:sym typeface="Wingdings" pitchFamily="2" charset="2"/>
              </a:rPr>
              <a:t> / </a:t>
            </a: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300" dirty="0">
                <a:sym typeface="Wingdings" pitchFamily="2" charset="2"/>
              </a:rPr>
              <a:t> / </a:t>
            </a: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40341"/>
            <a:ext cx="9577597" cy="1110780"/>
          </a:xfrm>
        </p:spPr>
        <p:txBody>
          <a:bodyPr/>
          <a:lstStyle/>
          <a:p>
            <a:r>
              <a:rPr lang="en-US" dirty="0"/>
              <a:t>Generics Example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332620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1422</Words>
  <Application>Microsoft Office PowerPoint</Application>
  <PresentationFormat>Custom</PresentationFormat>
  <Paragraphs>245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Noto Sans Symbols</vt:lpstr>
      <vt:lpstr>Wingdings</vt:lpstr>
      <vt:lpstr>Wingdings 2</vt:lpstr>
      <vt:lpstr>SoftUni 16x9</vt:lpstr>
      <vt:lpstr>3_SoftUni 16x9</vt:lpstr>
      <vt:lpstr>Generics</vt:lpstr>
      <vt:lpstr>Table of Contents</vt:lpstr>
      <vt:lpstr>Questions</vt:lpstr>
      <vt:lpstr>PowerPoint Presentation</vt:lpstr>
      <vt:lpstr>What are Generics?</vt:lpstr>
      <vt:lpstr>Example</vt:lpstr>
      <vt:lpstr>What are Generics? (2)</vt:lpstr>
      <vt:lpstr>Generics Example</vt:lpstr>
      <vt:lpstr>Generics Example (2)</vt:lpstr>
      <vt:lpstr>Benefits of Generics</vt:lpstr>
      <vt:lpstr>Benefits of Generics (2)</vt:lpstr>
      <vt:lpstr>PowerPoint Presentation</vt:lpstr>
      <vt:lpstr>Generic Classes</vt:lpstr>
      <vt:lpstr>Example</vt:lpstr>
      <vt:lpstr>Example (2)</vt:lpstr>
      <vt:lpstr>PowerPoint Presentation</vt:lpstr>
      <vt:lpstr>Example</vt:lpstr>
      <vt:lpstr>PowerPoint Presentation</vt:lpstr>
      <vt:lpstr>Exercises in Class</vt:lpstr>
      <vt:lpstr>PowerPoint Presentation</vt:lpstr>
      <vt:lpstr>Generic Interfaces</vt:lpstr>
      <vt:lpstr>PowerPoint Presentation</vt:lpstr>
      <vt:lpstr>Generic Methods</vt:lpstr>
      <vt:lpstr>Example</vt:lpstr>
      <vt:lpstr>PowerPoint Presentation</vt:lpstr>
      <vt:lpstr>Exercises in Class</vt:lpstr>
      <vt:lpstr>PowerPoint Presentation</vt:lpstr>
      <vt:lpstr>Generics in Java</vt:lpstr>
      <vt:lpstr>Generics in Java (2)</vt:lpstr>
      <vt:lpstr>Bounds Example</vt:lpstr>
      <vt:lpstr>Wildcards</vt:lpstr>
      <vt:lpstr>Wildcards Example</vt:lpstr>
      <vt:lpstr>Wildcards Example (2)</vt:lpstr>
      <vt:lpstr>Summary</vt:lpstr>
      <vt:lpstr>OOP Advanced – Generics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2016-07-13T15:27:25Z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